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87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0" r:id="rId29"/>
    <p:sldId id="283" r:id="rId30"/>
    <p:sldId id="284" r:id="rId31"/>
    <p:sldId id="285" r:id="rId32"/>
    <p:sldId id="286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41" r:id="rId66"/>
    <p:sldId id="323" r:id="rId67"/>
    <p:sldId id="324" r:id="rId68"/>
    <p:sldId id="325" r:id="rId69"/>
    <p:sldId id="326" r:id="rId70"/>
    <p:sldId id="340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8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0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6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6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3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57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093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1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794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6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5CBAC4-0320-4F0D-AEE5-4110B2AD04E7}" type="datetimeFigureOut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4AAFA-A107-4F16-8D07-8BF0D7514F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0" y="327447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855470" y="2443204"/>
            <a:ext cx="8077200" cy="166254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60370" y="2819398"/>
            <a:ext cx="6271260" cy="910157"/>
          </a:xfrm>
        </p:spPr>
        <p:txBody>
          <a:bodyPr>
            <a:normAutofit/>
          </a:bodyPr>
          <a:lstStyle/>
          <a:p>
            <a:r>
              <a:rPr lang="en-US" sz="5400" b="1" dirty="0" smtClean="0">
                <a:latin typeface="Source Code Pro" panose="020B0509030403020204" pitchFamily="49" charset="0"/>
              </a:rPr>
              <a:t>What</a:t>
            </a:r>
            <a:r>
              <a:rPr lang="en-US" sz="5400" dirty="0" smtClean="0">
                <a:latin typeface="Source Code Pro" panose="020B0509030403020204" pitchFamily="49" charset="0"/>
              </a:rPr>
              <a:t> is </a:t>
            </a:r>
            <a:r>
              <a:rPr lang="en-US" sz="5400" b="1" dirty="0" smtClean="0">
                <a:latin typeface="Source Code Pro" panose="020B0509030403020204" pitchFamily="49" charset="0"/>
              </a:rPr>
              <a:t>SQL</a:t>
            </a:r>
            <a:r>
              <a:rPr lang="en-US" sz="5400" dirty="0" smtClean="0">
                <a:latin typeface="Source Code Pro" panose="020B0509030403020204" pitchFamily="49" charset="0"/>
              </a:rPr>
              <a:t>?</a:t>
            </a:r>
            <a:endParaRPr lang="en-US" sz="54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0308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29" y="25712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فرض کنید برای ایجاد دیتابیس دانشگاه استخدام شده‌اید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1368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67229" y="2571296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نیاز دارید برای بخش‌های متفاوت </a:t>
            </a:r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table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ایجاد کنید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3729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1743" y="1480457"/>
            <a:ext cx="10515600" cy="3229203"/>
          </a:xfrm>
        </p:spPr>
        <p:txBody>
          <a:bodyPr>
            <a:normAutofit/>
          </a:bodyPr>
          <a:lstStyle/>
          <a:p>
            <a:pPr algn="ctr" rtl="1"/>
            <a:r>
              <a:rPr lang="fa-IR" sz="2800" dirty="0">
                <a:solidFill>
                  <a:srgbClr val="FF0000"/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  <a:t>+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/>
            </a:r>
            <a:b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خواندن و نوشتن</a:t>
            </a:r>
            <a:b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800" dirty="0" smtClean="0">
                <a:solidFill>
                  <a:srgbClr val="FF0000"/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  <a:t>+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/>
            </a:r>
            <a:b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ویرایش</a:t>
            </a:r>
            <a:b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(در هنگام تغییر)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0588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418" y="4231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Source Code Pro" panose="020B0509030403020204" pitchFamily="49" charset="0"/>
              </a:rPr>
              <a:t>SQL + CRUD operations</a:t>
            </a:r>
            <a:endParaRPr lang="en-US" sz="3600" dirty="0">
              <a:latin typeface="Source Code Pro" panose="020B0509030403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847" y="2177860"/>
            <a:ext cx="9118743" cy="364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61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CRUD operations</a:t>
            </a:r>
            <a:endParaRPr lang="en-US" dirty="0">
              <a:latin typeface="Source Code Pro" panose="020B0509030403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Source Code Pro" panose="020B0509030403020204" pitchFamily="49" charset="0"/>
              </a:rPr>
              <a:t>Create</a:t>
            </a:r>
          </a:p>
          <a:p>
            <a:r>
              <a:rPr lang="en-US" sz="3600" dirty="0" smtClean="0">
                <a:latin typeface="Source Code Pro" panose="020B0509030403020204" pitchFamily="49" charset="0"/>
              </a:rPr>
              <a:t>Read</a:t>
            </a:r>
          </a:p>
          <a:p>
            <a:r>
              <a:rPr lang="en-US" sz="3600" dirty="0" smtClean="0">
                <a:latin typeface="Source Code Pro" panose="020B0509030403020204" pitchFamily="49" charset="0"/>
              </a:rPr>
              <a:t>Update</a:t>
            </a:r>
          </a:p>
          <a:p>
            <a:r>
              <a:rPr lang="en-US" sz="3600" dirty="0" smtClean="0">
                <a:latin typeface="Source Code Pro" panose="020B0509030403020204" pitchFamily="49" charset="0"/>
              </a:rPr>
              <a:t>delete</a:t>
            </a:r>
            <a:endParaRPr lang="en-US" sz="3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18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70" y="975970"/>
            <a:ext cx="5087060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65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غیر از </a:t>
            </a:r>
            <a:r>
              <a:rPr lang="en-US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CRUD</a:t>
            </a:r>
            <a:endParaRPr lang="en-US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52790" y="1821934"/>
            <a:ext cx="72010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cs typeface="B Yekan" panose="00000400000000000000" pitchFamily="2" charset="-78"/>
              </a:rPr>
              <a:t>بستگی به زبان یا کار مورد نظر به بخش‌های زیر تقسیم می‌شود: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57590" y="2230179"/>
            <a:ext cx="4182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2">
                    <a:lumMod val="50000"/>
                  </a:schemeClr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  <a:t>(subsections – sub languages)</a:t>
            </a:r>
            <a:endParaRPr lang="en-US" dirty="0">
              <a:solidFill>
                <a:schemeClr val="bg2">
                  <a:lumMod val="50000"/>
                </a:schemeClr>
              </a:solidFill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3" y="2302397"/>
            <a:ext cx="4008887" cy="42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0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571" y="157124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en-US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DDL</a:t>
            </a:r>
            <a:br>
              <a:rPr lang="en-US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برای ایجاد </a:t>
            </a:r>
            <a:r>
              <a:rPr lang="en-US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table </a:t>
            </a:r>
            <a:r>
              <a:rPr lang="fa-IR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کمک می‌کند.</a:t>
            </a:r>
            <a:endParaRPr lang="en-US" sz="32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11" y="1482688"/>
            <a:ext cx="11031489" cy="514421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381001" y="819906"/>
            <a:ext cx="3254829" cy="9166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3200" dirty="0" smtClean="0">
                <a:solidFill>
                  <a:schemeClr val="bg2">
                    <a:lumMod val="50000"/>
                  </a:schemeClr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  <a:t>CREATE</a:t>
            </a:r>
            <a:endParaRPr lang="en-US" sz="3200" dirty="0">
              <a:solidFill>
                <a:schemeClr val="bg2">
                  <a:lumMod val="50000"/>
                </a:schemeClr>
              </a:solidFill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5871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5" y="1227974"/>
            <a:ext cx="11132634" cy="468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500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89" y="1210939"/>
            <a:ext cx="10412278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5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95746" y="2632365"/>
            <a:ext cx="11596254" cy="116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latin typeface="Source Code Pro" panose="020B0509030403020204" pitchFamily="49" charset="0"/>
              </a:rPr>
              <a:t>structured data language (SQL)</a:t>
            </a:r>
            <a:endParaRPr lang="en-US" sz="4000" dirty="0">
              <a:latin typeface="Source Code Pro" panose="020B050903040302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4672" y="1198221"/>
            <a:ext cx="11596254" cy="116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a-IR" sz="4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روش تعامل با دیتابیس</a:t>
            </a:r>
            <a:endParaRPr lang="en-US" sz="40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9367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72" y="711200"/>
            <a:ext cx="12091828" cy="552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80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3686" y="1932668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DML</a:t>
            </a:r>
            <a:endParaRPr lang="en-US" dirty="0">
              <a:latin typeface="Source Code Pro" panose="020B050903040302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23686" y="2882219"/>
            <a:ext cx="10515600" cy="7520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>
                <a:solidFill>
                  <a:srgbClr val="FF0000"/>
                </a:solidFill>
                <a:latin typeface="Source Code Pro" panose="020B0509030403020204" pitchFamily="49" charset="0"/>
              </a:rPr>
              <a:t>Data Manipulation Language </a:t>
            </a:r>
            <a:endParaRPr lang="en-US" sz="3200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965" y="248193"/>
            <a:ext cx="1136469" cy="1136469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9549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6671"/>
            <a:ext cx="12143980" cy="47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88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40" y="1016000"/>
            <a:ext cx="12221640" cy="477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68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" y="899887"/>
            <a:ext cx="12192412" cy="49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75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5" y="246969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Read/Retrieve?</a:t>
            </a:r>
            <a:endParaRPr lang="en-US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487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14" y="24551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DQL</a:t>
            </a:r>
            <a:r>
              <a:rPr lang="en-US" sz="3600" dirty="0" smtClean="0">
                <a:latin typeface="Source Code Pro" panose="020B0509030403020204" pitchFamily="49" charset="0"/>
              </a:rPr>
              <a:t/>
            </a:r>
            <a:br>
              <a:rPr lang="en-US" sz="3600" dirty="0" smtClean="0">
                <a:latin typeface="Source Code Pro" panose="020B0509030403020204" pitchFamily="49" charset="0"/>
              </a:rPr>
            </a:br>
            <a:r>
              <a:rPr lang="en-US" sz="3600" dirty="0" smtClean="0">
                <a:solidFill>
                  <a:srgbClr val="FF0000"/>
                </a:solidFill>
              </a:rPr>
              <a:t>Data query Language</a:t>
            </a:r>
            <a:endParaRPr lang="en-US" sz="3600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965" y="248193"/>
            <a:ext cx="1136469" cy="1136469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5686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5" y="856891"/>
            <a:ext cx="11393490" cy="514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129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25286" y="2440668"/>
            <a:ext cx="10515600" cy="1325563"/>
          </a:xfrm>
        </p:spPr>
        <p:txBody>
          <a:bodyPr>
            <a:normAutofit/>
          </a:bodyPr>
          <a:lstStyle/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می‌توان با </a:t>
            </a:r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SELECT</a:t>
            </a:r>
            <a:r>
              <a:rPr lang="fa-IR" sz="2800" dirty="0">
                <a:latin typeface="Source Code Pro" panose="020B0509030403020204" pitchFamily="49" charset="0"/>
                <a:cs typeface="B Yekan" panose="00000400000000000000" pitchFamily="2" charset="-78"/>
              </a:rPr>
              <a:t> 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داده‌های یک یا چند </a:t>
            </a:r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table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را گرفت</a:t>
            </a:r>
            <a:endParaRPr lang="en-US" sz="2000" dirty="0">
              <a:solidFill>
                <a:srgbClr val="FF0000"/>
              </a:solidFill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5231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2019753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DCL</a:t>
            </a:r>
            <a:endParaRPr lang="en-US" dirty="0">
              <a:latin typeface="Source Code Pro" panose="020B050903040302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90024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>
                <a:solidFill>
                  <a:srgbClr val="FF0000"/>
                </a:solidFill>
                <a:latin typeface="Source Code Pro" panose="020B0509030403020204" pitchFamily="49" charset="0"/>
              </a:rPr>
              <a:t>Data Control Access</a:t>
            </a:r>
            <a:endParaRPr lang="en-US" sz="3600" dirty="0">
              <a:solidFill>
                <a:srgbClr val="FF0000"/>
              </a:solidFill>
              <a:latin typeface="Source Code Pro" panose="020B050903040302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965" y="248193"/>
            <a:ext cx="1136469" cy="1136469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50886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3600" dirty="0" smtClean="0">
                <a:cs typeface="B Yekan" panose="00000400000000000000" pitchFamily="2" charset="-78"/>
              </a:rPr>
              <a:t>کارهای معمول بر دیتابیس</a:t>
            </a:r>
            <a:endParaRPr lang="en-US" sz="3600" dirty="0">
              <a:cs typeface="B Yekan" panose="00000400000000000000" pitchFamily="2" charset="-78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516" y="1690688"/>
            <a:ext cx="4172532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48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Source Code Pro" panose="020B0509030403020204" pitchFamily="49" charset="0"/>
              </a:rPr>
              <a:t>Grant Access DDL Commands</a:t>
            </a:r>
            <a:endParaRPr lang="en-US" sz="3600" dirty="0">
              <a:latin typeface="Source Code Pro" panose="020B0509030403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1671392"/>
            <a:ext cx="9774014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275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Source Code Pro" panose="020B0509030403020204" pitchFamily="49" charset="0"/>
              </a:rPr>
              <a:t>REVOKE DDL Commands</a:t>
            </a:r>
            <a:endParaRPr lang="en-US" sz="3600" dirty="0">
              <a:latin typeface="Source Code Pro" panose="020B050903040302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1984083"/>
            <a:ext cx="9916909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92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25335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latin typeface="Source Code Pro" panose="020B0509030403020204" pitchFamily="49" charset="0"/>
              </a:rPr>
              <a:t>Advantages of SQL</a:t>
            </a:r>
            <a:endParaRPr lang="en-US" sz="3600" b="1" dirty="0">
              <a:latin typeface="Source Code Pro" panose="020B050903040302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965" y="248193"/>
            <a:ext cx="1136469" cy="1136469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6177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209365"/>
            <a:ext cx="10088383" cy="443927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4591" y="5424860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فقط به کوئری نیاز داریم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80389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0" y="1576129"/>
            <a:ext cx="10383699" cy="370574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72249" y="5155919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fa-IR" sz="2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زبانی استاندارد است و با همه‌ی دیتابیس‌های رابطه‌ای کار می‌کند</a:t>
            </a:r>
            <a:endParaRPr lang="en-US" sz="20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508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08" y="1390365"/>
            <a:ext cx="10450383" cy="407726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72249" y="5155919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fa-IR" sz="2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تقریبا روی هر سیستمی کار می‌کند.</a:t>
            </a:r>
            <a:endParaRPr lang="en-US" sz="20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887700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03576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46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fa-IR" sz="2800" dirty="0" smtClean="0">
                <a:cs typeface="B Yekan" panose="00000400000000000000" pitchFamily="2" charset="-78"/>
              </a:rPr>
              <a:t>این کار توسط زیرمجموعه‌های زیر ممکن شده است</a:t>
            </a:r>
            <a:endParaRPr lang="en-US" sz="2800" dirty="0">
              <a:cs typeface="B Yeka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6" y="1690688"/>
            <a:ext cx="5287113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06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1318918"/>
            <a:ext cx="10402752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00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1644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SQL syntax introduction</a:t>
            </a:r>
            <a:endParaRPr lang="en-US" dirty="0">
              <a:latin typeface="Source Code Pro" panose="020B05090304030202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965" y="248193"/>
            <a:ext cx="1136469" cy="1136469"/>
          </a:xfrm>
          <a:prstGeom prst="rect">
            <a:avLst/>
          </a:prstGeom>
          <a:solidFill>
            <a:schemeClr val="bg2"/>
          </a:solidFill>
          <a:ln w="3810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9758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0091"/>
            <a:ext cx="12192000" cy="44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3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08" y="547285"/>
            <a:ext cx="1099338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258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64" y="285311"/>
            <a:ext cx="11822175" cy="62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02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5" y="769257"/>
            <a:ext cx="11911867" cy="57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64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39" y="798286"/>
            <a:ext cx="11773703" cy="54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51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17" y="899356"/>
            <a:ext cx="11356011" cy="52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16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74" y="783770"/>
            <a:ext cx="11503353" cy="55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79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72" y="730289"/>
            <a:ext cx="11563299" cy="56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846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10" y="736000"/>
            <a:ext cx="11803706" cy="57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651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956" y="556811"/>
            <a:ext cx="12269912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76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430" y="342469"/>
            <a:ext cx="12612860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22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8926"/>
            <a:ext cx="10297962" cy="439163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cs typeface="B Yekan" panose="00000400000000000000" pitchFamily="2" charset="-78"/>
              </a:rPr>
              <a:t>SQL</a:t>
            </a:r>
            <a:r>
              <a:rPr lang="en-US" sz="2800" dirty="0" smtClean="0">
                <a:cs typeface="B Yekan" panose="00000400000000000000" pitchFamily="2" charset="-78"/>
              </a:rPr>
              <a:t> </a:t>
            </a:r>
            <a:r>
              <a:rPr lang="fa-IR" sz="2800" dirty="0" smtClean="0">
                <a:cs typeface="B Yekan" panose="00000400000000000000" pitchFamily="2" charset="-78"/>
              </a:rPr>
              <a:t/>
            </a:r>
            <a:br>
              <a:rPr lang="fa-IR" sz="2800" dirty="0" smtClean="0">
                <a:cs typeface="B Yekan" panose="00000400000000000000" pitchFamily="2" charset="-78"/>
              </a:rPr>
            </a:br>
            <a:r>
              <a:rPr lang="fa-IR" sz="2800" dirty="0" smtClean="0">
                <a:cs typeface="B Yekan" panose="00000400000000000000" pitchFamily="2" charset="-78"/>
              </a:rPr>
              <a:t>می‌تواند با دیتابیس‌های زیر (و بیشتر) صحبت کند</a:t>
            </a:r>
            <a:endParaRPr lang="en-US" sz="28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263369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46" y="490127"/>
            <a:ext cx="12298491" cy="587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105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8200" y="2716440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What are table in databases?</a:t>
            </a:r>
            <a:endParaRPr lang="en-US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6389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6" y="680654"/>
            <a:ext cx="12022228" cy="549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150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143" y="2220686"/>
            <a:ext cx="10515600" cy="245994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Source Code Pro" panose="020B0509030403020204" pitchFamily="49" charset="0"/>
              </a:rPr>
              <a:t>Tables stored in the database</a:t>
            </a:r>
            <a:br>
              <a:rPr lang="en-US" sz="3600" dirty="0" smtClean="0">
                <a:latin typeface="Source Code Pro" panose="020B0509030403020204" pitchFamily="49" charset="0"/>
              </a:rPr>
            </a:br>
            <a:r>
              <a:rPr lang="en-US" sz="3600" dirty="0">
                <a:latin typeface="Source Code Pro" panose="020B0509030403020204" pitchFamily="49" charset="0"/>
              </a:rPr>
              <a:t/>
            </a:r>
            <a:br>
              <a:rPr lang="en-US" sz="3600" dirty="0">
                <a:latin typeface="Source Code Pro" panose="020B0509030403020204" pitchFamily="49" charset="0"/>
              </a:rPr>
            </a:br>
            <a:r>
              <a:rPr lang="en-US" sz="3600" dirty="0" smtClean="0">
                <a:latin typeface="Source Code Pro" panose="020B0509030403020204" pitchFamily="49" charset="0"/>
              </a:rPr>
              <a:t>Tables called relations</a:t>
            </a:r>
            <a:endParaRPr lang="en-US" sz="3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3437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04" y="1110026"/>
            <a:ext cx="11974596" cy="551574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0485" y="246743"/>
            <a:ext cx="10515600" cy="1197204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Source Code Pro" panose="020B0509030403020204" pitchFamily="49" charset="0"/>
              </a:rPr>
              <a:t>table also known as Entity</a:t>
            </a:r>
            <a:endParaRPr lang="en-US" sz="36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3781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5992"/>
            <a:ext cx="12250860" cy="57920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20485" y="246743"/>
            <a:ext cx="10515600" cy="1197204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latin typeface="Source Code Pro" panose="020B0509030403020204" pitchFamily="49" charset="0"/>
              </a:rPr>
              <a:t>in object oriented database (OODB) its also known as: </a:t>
            </a:r>
            <a:r>
              <a:rPr lang="en-US" sz="2400" b="1" dirty="0" smtClean="0">
                <a:latin typeface="Source Code Pro" panose="020B0509030403020204" pitchFamily="49" charset="0"/>
              </a:rPr>
              <a:t>Object</a:t>
            </a:r>
            <a:endParaRPr lang="en-US" sz="2400" b="1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4730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0485" y="246743"/>
            <a:ext cx="10515600" cy="1197204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>
                <a:latin typeface="Source Code Pro" panose="020B0509030403020204" pitchFamily="49" charset="0"/>
              </a:rPr>
              <a:t>within every table is columns, also known as fields or attributes</a:t>
            </a:r>
            <a:endParaRPr lang="en-US" sz="2400" b="1" dirty="0">
              <a:latin typeface="Source Code Pro" panose="020B050903040302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5" y="1654629"/>
            <a:ext cx="10745030" cy="492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55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028" y="1712685"/>
            <a:ext cx="10515600" cy="119720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Source Code Pro" panose="020B0509030403020204" pitchFamily="49" charset="0"/>
              </a:rPr>
              <a:t>Each column or fields has a:</a:t>
            </a:r>
            <a:br>
              <a:rPr lang="en-US" sz="2400" dirty="0" smtClean="0">
                <a:latin typeface="Source Code Pro" panose="020B0509030403020204" pitchFamily="49" charset="0"/>
              </a:rPr>
            </a:br>
            <a:r>
              <a:rPr lang="en-US" sz="2400" dirty="0" smtClean="0">
                <a:latin typeface="Source Code Pro" panose="020B0509030403020204" pitchFamily="49" charset="0"/>
              </a:rPr>
              <a:t/>
            </a:r>
            <a:br>
              <a:rPr lang="en-US" sz="2400" dirty="0" smtClean="0">
                <a:latin typeface="Source Code Pro" panose="020B0509030403020204" pitchFamily="49" charset="0"/>
              </a:rPr>
            </a:br>
            <a:endParaRPr lang="en-US" sz="2400" b="1" dirty="0">
              <a:latin typeface="Source Code Pro" panose="020B050903040302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4028" y="2756264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ource Code Pro" panose="020B0509030403020204" pitchFamily="49" charset="0"/>
              </a:rPr>
              <a:t>unique 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Source Code Pro" panose="020B0509030403020204" pitchFamily="49" charset="0"/>
              </a:rPr>
              <a:t>Data </a:t>
            </a:r>
            <a:r>
              <a:rPr lang="en-US" sz="3200" dirty="0">
                <a:latin typeface="Source Code Pro" panose="020B0509030403020204" pitchFamily="49" charset="0"/>
              </a:rPr>
              <a:t>type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067553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4" y="1006186"/>
            <a:ext cx="11636096" cy="5233979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6942" y="2425971"/>
            <a:ext cx="10515600" cy="1197204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Source Code Pro" panose="020B0509030403020204" pitchFamily="49" charset="0"/>
              </a:rPr>
              <a:t>Record</a:t>
            </a:r>
            <a:endParaRPr lang="en-US" sz="2400" b="1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9453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43" y="874948"/>
            <a:ext cx="11914157" cy="546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06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27" y="2387888"/>
            <a:ext cx="10515600" cy="1325563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 smtClean="0">
                <a:cs typeface="B Yekan" panose="00000400000000000000" pitchFamily="2" charset="-78"/>
              </a:rPr>
              <a:t>یک دیتابیس چگونه دستورات </a:t>
            </a:r>
            <a:r>
              <a:rPr lang="en-US" sz="2800" dirty="0" smtClean="0">
                <a:cs typeface="B Yekan" panose="00000400000000000000" pitchFamily="2" charset="-78"/>
              </a:rPr>
              <a:t> </a:t>
            </a:r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SQL</a:t>
            </a:r>
            <a:r>
              <a:rPr lang="en-US" sz="2800" dirty="0" smtClean="0">
                <a:cs typeface="B Yekan" panose="00000400000000000000" pitchFamily="2" charset="-78"/>
              </a:rPr>
              <a:t> </a:t>
            </a:r>
            <a:r>
              <a:rPr lang="fa-IR" sz="2800" dirty="0" smtClean="0">
                <a:cs typeface="B Yekan" panose="00000400000000000000" pitchFamily="2" charset="-78"/>
              </a:rPr>
              <a:t>را می‌خواند یا تفسیر می‌کند</a:t>
            </a:r>
            <a:r>
              <a:rPr lang="fa-IR" sz="2800" dirty="0">
                <a:cs typeface="B Yekan" panose="00000400000000000000" pitchFamily="2" charset="-78"/>
              </a:rPr>
              <a:t>؟</a:t>
            </a:r>
            <a:endParaRPr lang="en-US" sz="28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3768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867"/>
            <a:ext cx="12083341" cy="53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1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576942" y="2425971"/>
            <a:ext cx="10515600" cy="1197204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نوع داده به دیتابیس بستگی دارد، </a:t>
            </a: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/>
            </a:r>
            <a:b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access – MySQL – SQL server</a:t>
            </a: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هر کدام انواع خود را دارند.</a:t>
            </a:r>
            <a:endParaRPr lang="en-US" sz="2400" b="1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85782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2" y="2425971"/>
            <a:ext cx="10515600" cy="1197204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انواع داده‌های موجود به طور کلی:</a:t>
            </a:r>
            <a:b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endParaRPr lang="en-US" sz="2400" b="1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2" y="898645"/>
            <a:ext cx="6249272" cy="5449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616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942" y="2425971"/>
            <a:ext cx="10515600" cy="1197204"/>
          </a:xfrm>
        </p:spPr>
        <p:txBody>
          <a:bodyPr>
            <a:normAutofit fontScale="90000"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مفهوم مهم دیگر: </a:t>
            </a: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Domain</a:t>
            </a:r>
            <a:b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اینکه داده‌هایی که هر فیلد دریافت می‌کند درخور آن نوع باشد.</a:t>
            </a:r>
            <a:b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400" dirty="0" smtClean="0">
                <a:solidFill>
                  <a:srgbClr val="FF0000"/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  <a:t>در جایی که عدد می‌گیرد عدد وارد کنیم</a:t>
            </a:r>
            <a:br>
              <a:rPr lang="fa-IR" sz="2400" dirty="0" smtClean="0">
                <a:solidFill>
                  <a:srgbClr val="FF0000"/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هر کدام از </a:t>
            </a:r>
            <a:r>
              <a:rPr lang="en-US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Domain</a:t>
            </a: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ها می‌بایست:</a:t>
            </a:r>
            <a:b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طول</a:t>
            </a:r>
            <a:b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محدوده</a:t>
            </a:r>
            <a:b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مقدار و..</a:t>
            </a:r>
            <a:b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24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را داشته باشند که تعیین کنند چه مقداری مجاز است</a:t>
            </a:r>
            <a:endParaRPr lang="en-US" sz="2400" b="1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332606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790206"/>
            <a:ext cx="12184175" cy="527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112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074" y="253355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Source Code Pro" panose="020B0509030403020204" pitchFamily="49" charset="0"/>
              </a:rPr>
              <a:t>4. Types of keys in a database table</a:t>
            </a:r>
          </a:p>
        </p:txBody>
      </p:sp>
    </p:spTree>
    <p:extLst>
      <p:ext uri="{BB962C8B-B14F-4D97-AF65-F5344CB8AC3E}">
        <p14:creationId xmlns:p14="http://schemas.microsoft.com/office/powerpoint/2010/main" val="2477539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43" y="2002971"/>
            <a:ext cx="11253265" cy="48550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5715" y="49326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a-IR" dirty="0">
                <a:solidFill>
                  <a:srgbClr val="FF0000"/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  <a:t/>
            </a:r>
            <a:br>
              <a:rPr lang="fa-IR" dirty="0">
                <a:solidFill>
                  <a:srgbClr val="FF0000"/>
                </a:solidFill>
                <a:latin typeface="Source Code Pro" panose="020B0509030403020204" pitchFamily="49" charset="0"/>
                <a:cs typeface="B Yekan" panose="00000400000000000000" pitchFamily="2" charset="-78"/>
              </a:rPr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91560" y="1139594"/>
            <a:ext cx="5933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ستون یکتای یک جدول را می‌توان با </a:t>
            </a:r>
            <a:r>
              <a:rPr lang="en-US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Primary Key </a:t>
            </a:r>
            <a:r>
              <a:rPr lang="fa-IR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تعیین نمود</a:t>
            </a:r>
            <a:endParaRPr lang="en-US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76703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3" y="1712686"/>
            <a:ext cx="11172824" cy="4766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74915" y="1125079"/>
            <a:ext cx="347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بقیه ستون‌ها ممکن است تکراری باشند</a:t>
            </a:r>
            <a:endParaRPr lang="en-US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0007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32263" y="2823250"/>
            <a:ext cx="93281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همچنین می‌توان ترکیبی از چند ستون را به عنوان یک </a:t>
            </a:r>
            <a:endParaRPr lang="en-US" sz="2800" dirty="0" smtClean="0">
              <a:latin typeface="Source Code Pro" panose="020B0509030403020204" pitchFamily="49" charset="0"/>
              <a:cs typeface="B Yekan" panose="00000400000000000000" pitchFamily="2" charset="-78"/>
            </a:endParaRPr>
          </a:p>
          <a:p>
            <a:pPr algn="ctr" rtl="1"/>
            <a:r>
              <a:rPr lang="en-US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primary key </a:t>
            </a:r>
            <a:r>
              <a:rPr lang="fa-IR" sz="28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در نظر گرفت (در حالتی که یک ستون یکتا نداریم)</a:t>
            </a:r>
            <a:endParaRPr lang="en-US" sz="28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758292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63034" y="2881307"/>
            <a:ext cx="83311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Types of keys in a database table</a:t>
            </a:r>
            <a:endParaRPr lang="en-US" sz="32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59079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fa-IR" sz="3200" dirty="0" smtClean="0">
                <a:cs typeface="B Yekan" panose="00000400000000000000" pitchFamily="2" charset="-78"/>
              </a:rPr>
              <a:t>دیتابیس این کار را توسط </a:t>
            </a:r>
            <a:r>
              <a:rPr lang="en-US" sz="3200" dirty="0" smtClean="0">
                <a:cs typeface="B Yekan" panose="00000400000000000000" pitchFamily="2" charset="-78"/>
              </a:rPr>
              <a:t> DBMS </a:t>
            </a:r>
            <a:r>
              <a:rPr lang="fa-IR" sz="3200" dirty="0" smtClean="0">
                <a:cs typeface="B Yekan" panose="00000400000000000000" pitchFamily="2" charset="-78"/>
              </a:rPr>
              <a:t>انجام می‌دهد</a:t>
            </a:r>
            <a:endParaRPr lang="en-US" sz="3200" dirty="0">
              <a:cs typeface="B Yeka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896"/>
            <a:ext cx="12184076" cy="45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861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1173030" y="2960157"/>
            <a:ext cx="9845965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برای مثال سه جدول که لیگی را دنبال می‌کنند را بررسی می‌کنیم</a:t>
            </a:r>
            <a:endParaRPr lang="en-US" sz="32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248792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83" y="1273952"/>
            <a:ext cx="11668988" cy="5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467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59" y="2173087"/>
            <a:ext cx="11610214" cy="45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647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3" y="1056465"/>
            <a:ext cx="11946017" cy="5801535"/>
          </a:xfrm>
          <a:prstGeom prst="rect">
            <a:avLst/>
          </a:prstGeom>
        </p:spPr>
      </p:pic>
      <p:sp>
        <p:nvSpPr>
          <p:cNvPr id="3" name="Title 3"/>
          <p:cNvSpPr txBox="1">
            <a:spLocks noGrp="1"/>
          </p:cNvSpPr>
          <p:nvPr>
            <p:ph type="title"/>
          </p:nvPr>
        </p:nvSpPr>
        <p:spPr>
          <a:xfrm>
            <a:off x="5442302" y="97296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single value</a:t>
            </a:r>
            <a:endParaRPr lang="en-US" sz="20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8562894" y="972961"/>
            <a:ext cx="1877438" cy="369332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en-US" sz="20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multi value</a:t>
            </a:r>
            <a:endParaRPr lang="en-US" sz="20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78290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 noGrp="1"/>
          </p:cNvSpPr>
          <p:nvPr>
            <p:ph type="title"/>
          </p:nvPr>
        </p:nvSpPr>
        <p:spPr>
          <a:xfrm>
            <a:off x="928588" y="2966312"/>
            <a:ext cx="1033488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در طراحی دیتابیس می‌بایست از ایجاد </a:t>
            </a:r>
            <a:r>
              <a:rPr lang="en-US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multi-value</a:t>
            </a:r>
            <a:r>
              <a:rPr lang="fa-IR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 اجتناب کرد</a:t>
            </a:r>
            <a:endParaRPr lang="en-US" sz="32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689183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714"/>
            <a:ext cx="11984121" cy="522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884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03" y="1005839"/>
            <a:ext cx="11767102" cy="534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820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7" y="809181"/>
            <a:ext cx="11873252" cy="558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5078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5" y="1016340"/>
            <a:ext cx="11795671" cy="52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111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8" y="953588"/>
            <a:ext cx="11864753" cy="528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97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2727" y="1676399"/>
            <a:ext cx="3158837" cy="31588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89419" y="2438399"/>
            <a:ext cx="1634836" cy="163483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581892" y="2747985"/>
            <a:ext cx="138050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SQL</a:t>
            </a:r>
            <a:endParaRPr lang="en-US" sz="6000" dirty="0"/>
          </a:p>
        </p:txBody>
      </p:sp>
      <p:sp>
        <p:nvSpPr>
          <p:cNvPr id="24" name="Rectangle 23"/>
          <p:cNvSpPr/>
          <p:nvPr/>
        </p:nvSpPr>
        <p:spPr>
          <a:xfrm>
            <a:off x="8776853" y="1465791"/>
            <a:ext cx="1648692" cy="24661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4" idx="3"/>
          </p:cNvCxnSpPr>
          <p:nvPr/>
        </p:nvCxnSpPr>
        <p:spPr>
          <a:xfrm flipV="1">
            <a:off x="3851564" y="3255816"/>
            <a:ext cx="1537855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473030" y="2901873"/>
            <a:ext cx="14542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/>
              <a:t>DBMS</a:t>
            </a:r>
            <a:endParaRPr lang="en-US" sz="4000" dirty="0"/>
          </a:p>
        </p:txBody>
      </p:sp>
      <p:sp>
        <p:nvSpPr>
          <p:cNvPr id="16" name="Rectangle 15"/>
          <p:cNvSpPr/>
          <p:nvPr/>
        </p:nvSpPr>
        <p:spPr>
          <a:xfrm>
            <a:off x="9296399" y="2106888"/>
            <a:ext cx="1648692" cy="24661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905998" y="2747985"/>
            <a:ext cx="1648692" cy="2466108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065817" y="3255816"/>
            <a:ext cx="7689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905998" y="3366653"/>
            <a:ext cx="16486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905998" y="3873994"/>
            <a:ext cx="16486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905998" y="4553863"/>
            <a:ext cx="16486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148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8" y="744582"/>
            <a:ext cx="12159432" cy="56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731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7" y="1530966"/>
            <a:ext cx="11874137" cy="5013525"/>
          </a:xfrm>
          <a:prstGeom prst="rect">
            <a:avLst/>
          </a:prstGeom>
        </p:spPr>
      </p:pic>
      <p:sp>
        <p:nvSpPr>
          <p:cNvPr id="3" name="Title 3"/>
          <p:cNvSpPr txBox="1">
            <a:spLocks noGrp="1"/>
          </p:cNvSpPr>
          <p:nvPr>
            <p:ph type="title"/>
          </p:nvPr>
        </p:nvSpPr>
        <p:spPr>
          <a:xfrm>
            <a:off x="1908553" y="896226"/>
            <a:ext cx="8318304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کلید یکتایی که به عنوان کلید اصلی انتخاب نشده است</a:t>
            </a:r>
            <a:endParaRPr lang="en-US" sz="32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226492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78" y="1281708"/>
            <a:ext cx="11503382" cy="4960666"/>
          </a:xfrm>
          <a:prstGeom prst="rect">
            <a:avLst/>
          </a:prstGeom>
        </p:spPr>
      </p:pic>
      <p:sp>
        <p:nvSpPr>
          <p:cNvPr id="4" name="Title 3"/>
          <p:cNvSpPr txBox="1">
            <a:spLocks noGrp="1"/>
          </p:cNvSpPr>
          <p:nvPr>
            <p:ph type="title"/>
          </p:nvPr>
        </p:nvSpPr>
        <p:spPr>
          <a:xfrm>
            <a:off x="3206501" y="301959"/>
            <a:ext cx="5931432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Staff ID</a:t>
            </a:r>
            <a:br>
              <a:rPr lang="en-US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</a:br>
            <a:r>
              <a:rPr lang="fa-IR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می‌تواند </a:t>
            </a:r>
            <a:r>
              <a:rPr lang="en-US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foreign key </a:t>
            </a:r>
            <a:r>
              <a:rPr lang="fa-IR" sz="3200" dirty="0">
                <a:latin typeface="Source Code Pro" panose="020B0509030403020204" pitchFamily="49" charset="0"/>
                <a:cs typeface="B Yekan" panose="00000400000000000000" pitchFamily="2" charset="-78"/>
              </a:rPr>
              <a:t> </a:t>
            </a:r>
            <a:r>
              <a:rPr lang="fa-IR" sz="3200" dirty="0" smtClean="0">
                <a:latin typeface="Source Code Pro" panose="020B0509030403020204" pitchFamily="49" charset="0"/>
                <a:cs typeface="B Yekan" panose="00000400000000000000" pitchFamily="2" charset="-78"/>
              </a:rPr>
              <a:t>نیز باشد.</a:t>
            </a:r>
            <a:endParaRPr lang="en-US" sz="3200" dirty="0">
              <a:latin typeface="Source Code Pro" panose="020B0509030403020204" pitchFamily="49" charset="0"/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31388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577" y="2520496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Source Code Pro" panose="020B0509030403020204" pitchFamily="49" charset="0"/>
              </a:rPr>
              <a:t>Module Summary</a:t>
            </a:r>
            <a:br>
              <a:rPr lang="en-US" sz="3200" dirty="0" smtClean="0">
                <a:latin typeface="Source Code Pro" panose="020B0509030403020204" pitchFamily="49" charset="0"/>
              </a:rPr>
            </a:br>
            <a:r>
              <a:rPr lang="en-US" sz="3200" dirty="0" smtClean="0">
                <a:latin typeface="Source Code Pro" panose="020B0509030403020204" pitchFamily="49" charset="0"/>
              </a:rPr>
              <a:t>- Basic Database Structure</a:t>
            </a:r>
            <a:endParaRPr lang="en-US" sz="3200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7878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195075"/>
            <a:ext cx="8421275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049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52" y="865463"/>
            <a:ext cx="10812384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112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61866"/>
            <a:ext cx="9974067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515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966708"/>
            <a:ext cx="908811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26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628523"/>
            <a:ext cx="7173326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8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699971"/>
            <a:ext cx="8364117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67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229" y="2339067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Source Code Pro" panose="020B0509030403020204" pitchFamily="49" charset="0"/>
              </a:rPr>
              <a:t>SQL usage</a:t>
            </a:r>
            <a:endParaRPr lang="en-US" dirty="0"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6469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1466576"/>
            <a:ext cx="906906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565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325</Words>
  <Application>Microsoft Office PowerPoint</Application>
  <PresentationFormat>Widescreen</PresentationFormat>
  <Paragraphs>65</Paragraphs>
  <Slides>90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B Yekan</vt:lpstr>
      <vt:lpstr>Calibri</vt:lpstr>
      <vt:lpstr>Calibri Light</vt:lpstr>
      <vt:lpstr>Source Code Pro</vt:lpstr>
      <vt:lpstr>Office Theme</vt:lpstr>
      <vt:lpstr>What is SQL?</vt:lpstr>
      <vt:lpstr>PowerPoint Presentation</vt:lpstr>
      <vt:lpstr>کارهای معمول بر دیتابیس</vt:lpstr>
      <vt:lpstr>PowerPoint Presentation</vt:lpstr>
      <vt:lpstr>SQL  می‌تواند با دیتابیس‌های زیر (و بیشتر) صحبت کند</vt:lpstr>
      <vt:lpstr>یک دیتابیس چگونه دستورات  SQL را می‌خواند یا تفسیر می‌کند؟</vt:lpstr>
      <vt:lpstr>دیتابیس این کار را توسط  DBMS انجام می‌دهد</vt:lpstr>
      <vt:lpstr>PowerPoint Presentation</vt:lpstr>
      <vt:lpstr>SQL usage</vt:lpstr>
      <vt:lpstr>فرض کنید برای ایجاد دیتابیس دانشگاه استخدام شده‌اید</vt:lpstr>
      <vt:lpstr>نیاز دارید برای بخش‌های متفاوت table ایجاد کنید</vt:lpstr>
      <vt:lpstr>+ خواندن و نوشتن + ویرایش (در هنگام تغییر)</vt:lpstr>
      <vt:lpstr>SQL + CRUD operations</vt:lpstr>
      <vt:lpstr>CRUD operations</vt:lpstr>
      <vt:lpstr>PowerPoint Presentation</vt:lpstr>
      <vt:lpstr>غیر از CRUD</vt:lpstr>
      <vt:lpstr>DDL برای ایجاد table  کمک می‌کند.</vt:lpstr>
      <vt:lpstr>PowerPoint Presentation</vt:lpstr>
      <vt:lpstr>PowerPoint Presentation</vt:lpstr>
      <vt:lpstr>PowerPoint Presentation</vt:lpstr>
      <vt:lpstr>DML</vt:lpstr>
      <vt:lpstr>PowerPoint Presentation</vt:lpstr>
      <vt:lpstr>PowerPoint Presentation</vt:lpstr>
      <vt:lpstr>PowerPoint Presentation</vt:lpstr>
      <vt:lpstr>Read/Retrieve?</vt:lpstr>
      <vt:lpstr>DQL Data query Language</vt:lpstr>
      <vt:lpstr>PowerPoint Presentation</vt:lpstr>
      <vt:lpstr>می‌توان با SELECT داده‌های یک یا چند table را گرفت</vt:lpstr>
      <vt:lpstr>DCL</vt:lpstr>
      <vt:lpstr>Grant Access DDL Commands</vt:lpstr>
      <vt:lpstr>REVOKE DDL Commands</vt:lpstr>
      <vt:lpstr>Advantages of SQL</vt:lpstr>
      <vt:lpstr>فقط به کوئری نیاز داریم</vt:lpstr>
      <vt:lpstr>زبانی استاندارد است و با همه‌ی دیتابیس‌های رابطه‌ای کار می‌کند</vt:lpstr>
      <vt:lpstr>تقریبا روی هر سیستمی کار می‌کند.</vt:lpstr>
      <vt:lpstr>PowerPoint Presentation</vt:lpstr>
      <vt:lpstr>این کار توسط زیرمجموعه‌های زیر ممکن شده است</vt:lpstr>
      <vt:lpstr>PowerPoint Presentation</vt:lpstr>
      <vt:lpstr>SQL syntax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table in databases?</vt:lpstr>
      <vt:lpstr>PowerPoint Presentation</vt:lpstr>
      <vt:lpstr>Tables stored in the database  Tables called relations</vt:lpstr>
      <vt:lpstr>table also known as Entity</vt:lpstr>
      <vt:lpstr>in object oriented database (OODB) its also known as: Object</vt:lpstr>
      <vt:lpstr>within every table is columns, also known as fields or attributes</vt:lpstr>
      <vt:lpstr>Each column or fields has a:  </vt:lpstr>
      <vt:lpstr>Record</vt:lpstr>
      <vt:lpstr>PowerPoint Presentation</vt:lpstr>
      <vt:lpstr>PowerPoint Presentation</vt:lpstr>
      <vt:lpstr>نوع داده به دیتابیس بستگی دارد،  access – MySQL – SQL server هر کدام انواع خود را دارند.</vt:lpstr>
      <vt:lpstr>انواع داده‌های موجود به طور کلی: </vt:lpstr>
      <vt:lpstr>مفهوم مهم دیگر: Domain اینکه داده‌هایی که هر فیلد دریافت می‌کند درخور آن نوع باشد. در جایی که عدد می‌گیرد عدد وارد کنیم هر کدام از Domainها می‌بایست: طول محدوده مقدار و.. را داشته باشند که تعیین کنند چه مقداری مجاز است</vt:lpstr>
      <vt:lpstr>PowerPoint Presentation</vt:lpstr>
      <vt:lpstr>4. Types of keys in a database table</vt:lpstr>
      <vt:lpstr>PowerPoint Presentation</vt:lpstr>
      <vt:lpstr>PowerPoint Presentation</vt:lpstr>
      <vt:lpstr>PowerPoint Presentation</vt:lpstr>
      <vt:lpstr>PowerPoint Presentation</vt:lpstr>
      <vt:lpstr>برای مثال سه جدول که لیگی را دنبال می‌کنند را بررسی می‌کنیم</vt:lpstr>
      <vt:lpstr>PowerPoint Presentation</vt:lpstr>
      <vt:lpstr>PowerPoint Presentation</vt:lpstr>
      <vt:lpstr>single value</vt:lpstr>
      <vt:lpstr>در طراحی دیتابیس می‌بایست از ایجاد multi-value اجتناب کرد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کلید یکتایی که به عنوان کلید اصلی انتخاب نشده است</vt:lpstr>
      <vt:lpstr>Staff ID می‌تواند foreign key  نیز باشد.</vt:lpstr>
      <vt:lpstr>Module Summary - Basic Database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SQL?</dc:title>
  <dc:creator>PC</dc:creator>
  <cp:lastModifiedBy>PC</cp:lastModifiedBy>
  <cp:revision>181</cp:revision>
  <dcterms:created xsi:type="dcterms:W3CDTF">2023-07-26T17:57:45Z</dcterms:created>
  <dcterms:modified xsi:type="dcterms:W3CDTF">2023-12-06T15:14:38Z</dcterms:modified>
</cp:coreProperties>
</file>